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4" r:id="rId5"/>
    <p:sldId id="265" r:id="rId6"/>
    <p:sldId id="263" r:id="rId7"/>
  </p:sldIdLst>
  <p:sldSz cx="46451838" cy="26133425"/>
  <p:notesSz cx="6858000" cy="9144000"/>
  <p:defaultTextStyle>
    <a:defPPr>
      <a:defRPr lang="en-US"/>
    </a:defPPr>
    <a:lvl1pPr marL="0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1pPr>
    <a:lvl2pPr marL="232271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2pPr>
    <a:lvl3pPr marL="464542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3pPr>
    <a:lvl4pPr marL="696813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4pPr>
    <a:lvl5pPr marL="929085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5pPr>
    <a:lvl6pPr marL="1161356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6pPr>
    <a:lvl7pPr marL="1393627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7pPr>
    <a:lvl8pPr marL="16258992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8pPr>
    <a:lvl9pPr marL="18581705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31">
          <p15:clr>
            <a:srgbClr val="A4A3A4"/>
          </p15:clr>
        </p15:guide>
        <p15:guide id="2" pos="146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F0F04D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28" d="100"/>
          <a:sy n="28" d="100"/>
        </p:scale>
        <p:origin x="834" y="180"/>
      </p:cViewPr>
      <p:guideLst>
        <p:guide orient="horz" pos="8231"/>
        <p:guide pos="146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3888" y="8118304"/>
            <a:ext cx="39484062" cy="5601749"/>
          </a:xfrm>
        </p:spPr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67776" y="14808941"/>
            <a:ext cx="32516287" cy="667854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2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45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68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90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66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32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375" y="16793151"/>
            <a:ext cx="39484062" cy="5190387"/>
          </a:xfrm>
        </p:spPr>
        <p:txBody>
          <a:bodyPr anchor="t"/>
          <a:lstStyle>
            <a:lvl1pPr algn="l">
              <a:defRPr sz="20300" b="1" cap="all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375" y="11076462"/>
            <a:ext cx="39484062" cy="5716684"/>
          </a:xfrm>
        </p:spPr>
        <p:txBody>
          <a:bodyPr anchor="b"/>
          <a:lstStyle>
            <a:lvl1pPr marL="0" indent="0">
              <a:buNone/>
              <a:defRPr sz="10200">
                <a:solidFill>
                  <a:schemeClr val="tx1">
                    <a:tint val="75000"/>
                  </a:schemeClr>
                </a:solidFill>
              </a:defRPr>
            </a:lvl1pPr>
            <a:lvl2pPr marL="2322713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2pPr>
            <a:lvl3pPr marL="4645426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3pPr>
            <a:lvl4pPr marL="696813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4pPr>
            <a:lvl5pPr marL="9290853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2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22592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13018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45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5849777"/>
            <a:ext cx="20524296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2592" y="8287682"/>
            <a:ext cx="20524296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596896" y="5849777"/>
            <a:ext cx="20532358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596896" y="8287682"/>
            <a:ext cx="20532358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0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58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73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9" y="1040495"/>
            <a:ext cx="15282335" cy="4428166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1378" y="1040503"/>
            <a:ext cx="25967868" cy="22304155"/>
          </a:xfrm>
        </p:spPr>
        <p:txBody>
          <a:bodyPr/>
          <a:lstStyle>
            <a:lvl1pPr>
              <a:defRPr sz="16300"/>
            </a:lvl1pPr>
            <a:lvl2pPr>
              <a:defRPr sz="14200"/>
            </a:lvl2pPr>
            <a:lvl3pPr>
              <a:defRPr sz="12200"/>
            </a:lvl3pPr>
            <a:lvl4pPr>
              <a:defRPr sz="10200"/>
            </a:lvl4pPr>
            <a:lvl5pPr>
              <a:defRPr sz="10200"/>
            </a:lvl5pPr>
            <a:lvl6pPr>
              <a:defRPr sz="10200"/>
            </a:lvl6pPr>
            <a:lvl7pPr>
              <a:defRPr sz="10200"/>
            </a:lvl7pPr>
            <a:lvl8pPr>
              <a:defRPr sz="10200"/>
            </a:lvl8pPr>
            <a:lvl9pPr>
              <a:defRPr sz="102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2599" y="5468669"/>
            <a:ext cx="15282335" cy="17875989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31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4885" y="18293397"/>
            <a:ext cx="27871103" cy="2159642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4885" y="2335069"/>
            <a:ext cx="27871103" cy="15680055"/>
          </a:xfrm>
        </p:spPr>
        <p:txBody>
          <a:bodyPr/>
          <a:lstStyle>
            <a:lvl1pPr marL="0" indent="0">
              <a:buNone/>
              <a:defRPr sz="16300"/>
            </a:lvl1pPr>
            <a:lvl2pPr marL="2322713" indent="0">
              <a:buNone/>
              <a:defRPr sz="14200"/>
            </a:lvl2pPr>
            <a:lvl3pPr marL="4645426" indent="0">
              <a:buNone/>
              <a:defRPr sz="12200"/>
            </a:lvl3pPr>
            <a:lvl4pPr marL="6968139" indent="0">
              <a:buNone/>
              <a:defRPr sz="10200"/>
            </a:lvl4pPr>
            <a:lvl5pPr marL="9290853" indent="0">
              <a:buNone/>
              <a:defRPr sz="10200"/>
            </a:lvl5pPr>
            <a:lvl6pPr marL="11613566" indent="0">
              <a:buNone/>
              <a:defRPr sz="10200"/>
            </a:lvl6pPr>
            <a:lvl7pPr marL="13936279" indent="0">
              <a:buNone/>
              <a:defRPr sz="10200"/>
            </a:lvl7pPr>
            <a:lvl8pPr marL="16258992" indent="0">
              <a:buNone/>
              <a:defRPr sz="10200"/>
            </a:lvl8pPr>
            <a:lvl9pPr marL="18581705" indent="0">
              <a:buNone/>
              <a:defRPr sz="10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04885" y="20453037"/>
            <a:ext cx="27871103" cy="3067048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0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81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677582" y="786421"/>
            <a:ext cx="10451664" cy="16720555"/>
          </a:xfrm>
        </p:spPr>
        <p:txBody>
          <a:bodyPr vert="eaVert"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22592" y="786421"/>
            <a:ext cx="30580793" cy="16720555"/>
          </a:xfrm>
        </p:spPr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01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  <a:prstGeom prst="rect">
            <a:avLst/>
          </a:prstGeom>
        </p:spPr>
        <p:txBody>
          <a:bodyPr vert="horz" lIns="464543" tIns="232271" rIns="464543" bIns="232271" rtlCol="0" anchor="ctr">
            <a:normAutofit/>
          </a:bodyPr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6097804"/>
            <a:ext cx="41806654" cy="17246851"/>
          </a:xfrm>
          <a:prstGeom prst="rect">
            <a:avLst/>
          </a:prstGeom>
        </p:spPr>
        <p:txBody>
          <a:bodyPr vert="horz" lIns="464543" tIns="232271" rIns="464543" bIns="232271" rtlCol="0">
            <a:normAutofit/>
          </a:bodyPr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22592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l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2B06D-4C5B-8D4F-955F-7DF9BA801E4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71045" y="24221816"/>
            <a:ext cx="14709749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ct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290484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9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2322713" rtl="0" eaLnBrk="1" latinLnBrk="0" hangingPunct="1">
        <a:spcBef>
          <a:spcPct val="0"/>
        </a:spcBef>
        <a:buNone/>
        <a:defRPr sz="2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2035" indent="-1742035" algn="l" defTabSz="2322713" rtl="0" eaLnBrk="1" latinLnBrk="0" hangingPunct="1">
        <a:spcBef>
          <a:spcPct val="20000"/>
        </a:spcBef>
        <a:buFont typeface="Arial"/>
        <a:buChar char="•"/>
        <a:defRPr sz="16300" kern="1200">
          <a:solidFill>
            <a:schemeClr val="tx1"/>
          </a:solidFill>
          <a:latin typeface="+mn-lt"/>
          <a:ea typeface="+mn-ea"/>
          <a:cs typeface="+mn-cs"/>
        </a:defRPr>
      </a:lvl1pPr>
      <a:lvl2pPr marL="3774409" indent="-1451696" algn="l" defTabSz="2322713" rtl="0" eaLnBrk="1" latinLnBrk="0" hangingPunct="1">
        <a:spcBef>
          <a:spcPct val="20000"/>
        </a:spcBef>
        <a:buFont typeface="Arial"/>
        <a:buChar char="–"/>
        <a:defRPr sz="14200" kern="1200">
          <a:solidFill>
            <a:schemeClr val="tx1"/>
          </a:solidFill>
          <a:latin typeface="+mn-lt"/>
          <a:ea typeface="+mn-ea"/>
          <a:cs typeface="+mn-cs"/>
        </a:defRPr>
      </a:lvl2pPr>
      <a:lvl3pPr marL="5806783" indent="-1161357" algn="l" defTabSz="2322713" rtl="0" eaLnBrk="1" latinLnBrk="0" hangingPunct="1">
        <a:spcBef>
          <a:spcPct val="20000"/>
        </a:spcBef>
        <a:buFont typeface="Arial"/>
        <a:buChar char="•"/>
        <a:defRPr sz="12200" kern="1200">
          <a:solidFill>
            <a:schemeClr val="tx1"/>
          </a:solidFill>
          <a:latin typeface="+mn-lt"/>
          <a:ea typeface="+mn-ea"/>
          <a:cs typeface="+mn-cs"/>
        </a:defRPr>
      </a:lvl3pPr>
      <a:lvl4pPr marL="8129496" indent="-1161357" algn="l" defTabSz="2322713" rtl="0" eaLnBrk="1" latinLnBrk="0" hangingPunct="1">
        <a:spcBef>
          <a:spcPct val="20000"/>
        </a:spcBef>
        <a:buFont typeface="Arial"/>
        <a:buChar char="–"/>
        <a:defRPr sz="10200" kern="1200">
          <a:solidFill>
            <a:schemeClr val="tx1"/>
          </a:solidFill>
          <a:latin typeface="+mn-lt"/>
          <a:ea typeface="+mn-ea"/>
          <a:cs typeface="+mn-cs"/>
        </a:defRPr>
      </a:lvl4pPr>
      <a:lvl5pPr marL="10452209" indent="-1161357" algn="l" defTabSz="2322713" rtl="0" eaLnBrk="1" latinLnBrk="0" hangingPunct="1">
        <a:spcBef>
          <a:spcPct val="20000"/>
        </a:spcBef>
        <a:buFont typeface="Arial"/>
        <a:buChar char="»"/>
        <a:defRPr sz="10200" kern="1200">
          <a:solidFill>
            <a:schemeClr val="tx1"/>
          </a:solidFill>
          <a:latin typeface="+mn-lt"/>
          <a:ea typeface="+mn-ea"/>
          <a:cs typeface="+mn-cs"/>
        </a:defRPr>
      </a:lvl5pPr>
      <a:lvl6pPr marL="1277492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6pPr>
      <a:lvl7pPr marL="15097636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7pPr>
      <a:lvl8pPr marL="17420349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8pPr>
      <a:lvl9pPr marL="1974306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1pPr>
      <a:lvl2pPr marL="232271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2pPr>
      <a:lvl3pPr marL="464542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3pPr>
      <a:lvl4pPr marL="696813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29085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61356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93627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8992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8581705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85427" y="6049643"/>
            <a:ext cx="41041342" cy="1431902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1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TOP_PLUSZ-1.3.2-23-GU1-2025-00011 </a:t>
            </a:r>
          </a:p>
          <a:p>
            <a:endParaRPr lang="hu-HU" sz="1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1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1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lőkösházi</a:t>
            </a:r>
            <a:r>
              <a:rPr lang="hu-HU" sz="1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Alapítók útja, Kossuth utca, Árpád utca, Jókai utca, Nagykör utca, Arany János utca, Kiss Ernő utca belterületi utak burkolatának felújítása szakaszosan </a:t>
            </a:r>
            <a:endParaRPr lang="en-US" sz="1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5426" y="23289718"/>
            <a:ext cx="21117773" cy="1484741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Kedvezményezett: Lőkösháza Község Önkormányzata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85427" y="20368667"/>
            <a:ext cx="30472786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Lakossági tájékoztató rendezvény – Lőkösháza, 2026.02.11.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798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733CA656-A596-9496-B86D-2A8794064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592" y="2356338"/>
            <a:ext cx="41806654" cy="1301262"/>
          </a:xfrm>
        </p:spPr>
        <p:txBody>
          <a:bodyPr>
            <a:normAutofit fontScale="90000"/>
          </a:bodyPr>
          <a:lstStyle/>
          <a:p>
            <a:pPr algn="l"/>
            <a:b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projekt bemutatása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DA7846D0-5FDA-8775-0174-D8393B7AB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22591" y="5064368"/>
            <a:ext cx="40443193" cy="15439294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hu-H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 azonosítószáma: TOP_PLUSZ-1.3.2-23-GU1-2025-00011 </a:t>
            </a:r>
          </a:p>
          <a:p>
            <a:pPr marL="0" indent="0">
              <a:buNone/>
            </a:pPr>
            <a:endParaRPr lang="hu-HU" sz="7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hu-H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 címe: A </a:t>
            </a:r>
            <a:r>
              <a:rPr lang="hu-HU" sz="7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lőkösházi</a:t>
            </a:r>
            <a:r>
              <a:rPr lang="hu-H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Alapítók útja, Kossuth utca, Árpád utca, Jókai utca, Nagykör utca, Arany János utca, Kiss Ernő utca belterületi utak burkolatának felújítása szakaszosan </a:t>
            </a:r>
          </a:p>
          <a:p>
            <a:pPr marL="0" indent="0">
              <a:buNone/>
            </a:pPr>
            <a:endParaRPr lang="hu-HU" sz="7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hu-H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Fő kedvezményezett: Lőkösháza Község Önkormányzata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u-H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Konzorciumi tagok: Építési és Közlekedési Minisztérium és Magyar Közút Nonprofit Zrt.</a:t>
            </a:r>
          </a:p>
          <a:p>
            <a:pPr marL="0" indent="0">
              <a:buNone/>
            </a:pPr>
            <a:endParaRPr lang="hu-HU" sz="7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hu-H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Megvalósítás időszaka: 2025.08.01 – 2026.12.31. (várhatóan)</a:t>
            </a:r>
          </a:p>
          <a:p>
            <a:pPr marL="0" indent="0">
              <a:buNone/>
            </a:pPr>
            <a:endParaRPr lang="hu-HU" sz="7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hu-H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 összköltsége: 100.000.000 Ft, amely vissza nem térítendő támogatás</a:t>
            </a:r>
          </a:p>
          <a:p>
            <a:pPr marL="0" indent="0">
              <a:buNone/>
            </a:pPr>
            <a:endParaRPr lang="hu-HU" sz="7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hu-H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beruházás a Széchenyi Terv Plusz program, Terület- és Településfejlesztési Operatív Program Plusz keretében kiírásra került, Fenntartható városfejlesztés című, TOP_PLUSZ-1.3.2-23 kódszámú pályázati felhívásra benyújtott támogatási kérelem keretén belül valósul meg, Magyarország Kormánya és az Európai Unió társfinanszírozásával.</a:t>
            </a:r>
          </a:p>
          <a:p>
            <a:pPr>
              <a:buFont typeface="Wingdings" panose="05000000000000000000" pitchFamily="2" charset="2"/>
              <a:buChar char="§"/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1032E56-A341-CA07-CC21-2709C38AF7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20899600"/>
            <a:ext cx="46436017" cy="533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33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599979" y="8539905"/>
            <a:ext cx="19354927" cy="9356833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projekt célja:</a:t>
            </a:r>
          </a:p>
          <a:p>
            <a:pPr algn="just">
              <a:lnSpc>
                <a:spcPct val="120000"/>
              </a:lnSpc>
            </a:pPr>
            <a:endParaRPr lang="it-IT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fejlesztéssel a pályázó, Lőkösháza Község Önkormányzatának célja, a település Alapítók útja, Kossuth utca, Árpád utca, Jókai utca, Nagykör utca, Arany János utca, Kiss Ernő utca útszakaszainak részbeni felújítása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karbantartási költségek csökkentése, a korszerű közlekedési infrastruktúra kialakítása révén, a lakosság életkörülményeinek javítása</a:t>
            </a:r>
          </a:p>
          <a:p>
            <a:pPr algn="just">
              <a:lnSpc>
                <a:spcPct val="120000"/>
              </a:lnSpc>
            </a:pP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76075" y="6118125"/>
            <a:ext cx="19907930" cy="1425165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4095" y="2546540"/>
            <a:ext cx="1990793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Információk a projektről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42400" y="4241599"/>
            <a:ext cx="32404799" cy="139240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sk-SK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megvalósítás helyszíne Békés vármegyében, a Gyulai járásban, Lőkösháza község belterülete.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0D537D0E-5932-9D31-444E-E613A9A51E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0899600"/>
            <a:ext cx="46436017" cy="533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82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82A5E-9220-40D1-1E68-469C01CF1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340DDC1-CF99-FC38-2C14-F3B3C6D8A9E6}"/>
              </a:ext>
            </a:extLst>
          </p:cNvPr>
          <p:cNvSpPr txBox="1"/>
          <p:nvPr/>
        </p:nvSpPr>
        <p:spPr>
          <a:xfrm>
            <a:off x="2914555" y="5181535"/>
            <a:ext cx="39965522" cy="14789281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hu-HU" sz="52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projekt célja:</a:t>
            </a:r>
          </a:p>
          <a:p>
            <a:pPr>
              <a:lnSpc>
                <a:spcPct val="120000"/>
              </a:lnSpc>
            </a:pPr>
            <a:endParaRPr lang="it-IT" sz="52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projekt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megvalósítása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által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település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komfortja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jelentősen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emelkedik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javul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település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infrastrukturális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helyzete</a:t>
            </a: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fejlesztés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eredményeképpen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1,7 km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hosszban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újulnak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meg a Lőkösháza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belterületi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útjai</a:t>
            </a: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utak karbantartására fordítandó költségek csökkenése a település pénzügyi, gazdasági teljesítőképességének javulását eredményezheti</a:t>
            </a:r>
          </a:p>
          <a:p>
            <a:pPr>
              <a:lnSpc>
                <a:spcPct val="120000"/>
              </a:lnSpc>
            </a:pP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hu-HU" sz="52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projekt indikátorai:</a:t>
            </a:r>
          </a:p>
          <a:p>
            <a:pPr>
              <a:lnSpc>
                <a:spcPct val="120000"/>
              </a:lnSpc>
            </a:pP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Átépített vagy korszerűsített közutak hossza 1,7 km</a:t>
            </a:r>
          </a:p>
          <a:p>
            <a:pPr>
              <a:lnSpc>
                <a:spcPct val="120000"/>
              </a:lnSpc>
            </a:pP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hu-HU" sz="52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Egyéb információk:</a:t>
            </a:r>
          </a:p>
          <a:p>
            <a:pPr>
              <a:lnSpc>
                <a:spcPct val="120000"/>
              </a:lnSpc>
            </a:pP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beruházás nem engedélyköteles. A közbeszerzési eljárás lefolytatását a Magyar Közút Nonprofit Zrt. végzi.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5A6F0C-D11D-775A-BFEA-22A48C5C40EB}"/>
              </a:ext>
            </a:extLst>
          </p:cNvPr>
          <p:cNvSpPr txBox="1"/>
          <p:nvPr/>
        </p:nvSpPr>
        <p:spPr>
          <a:xfrm>
            <a:off x="2324095" y="2546540"/>
            <a:ext cx="1990793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Információk a projektről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DCC73D2D-900F-696B-B22D-FC4D9C9BFE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20899600"/>
            <a:ext cx="46436017" cy="533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578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982AF-B50F-CE2A-BA23-343503FA0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EDA65F4-CDB1-2C26-03F2-94DF62DFCBDE}"/>
              </a:ext>
            </a:extLst>
          </p:cNvPr>
          <p:cNvSpPr txBox="1"/>
          <p:nvPr/>
        </p:nvSpPr>
        <p:spPr>
          <a:xfrm>
            <a:off x="2914555" y="5181535"/>
            <a:ext cx="39965522" cy="1455479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hu-HU" sz="60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projekt összköltsége 100.000.000 Ft, amely vissza nem térítendő támogatás</a:t>
            </a:r>
          </a:p>
          <a:p>
            <a:pPr>
              <a:lnSpc>
                <a:spcPct val="120000"/>
              </a:lnSpc>
            </a:pPr>
            <a:endParaRPr lang="it-IT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Kivitelezési költségek: 88.458.044 Ft</a:t>
            </a:r>
          </a:p>
          <a:p>
            <a:pPr>
              <a:lnSpc>
                <a:spcPct val="120000"/>
              </a:lnSpc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 megvalósításához kapcsolódó átalány jellegű költségek: 6.542.056 Ft</a:t>
            </a:r>
          </a:p>
          <a:p>
            <a:pPr>
              <a:lnSpc>
                <a:spcPct val="120000"/>
              </a:lnSpc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Projektelőkészítés költségei: 4.990.900 Ft</a:t>
            </a:r>
          </a:p>
          <a:p>
            <a:pPr>
              <a:lnSpc>
                <a:spcPct val="120000"/>
              </a:lnSpc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költségvetésből a Magyar Közút Nonprofit Zrt.-re eső rész: 91.638.197 Ft</a:t>
            </a:r>
          </a:p>
          <a:p>
            <a:pPr>
              <a:lnSpc>
                <a:spcPct val="120000"/>
              </a:lnSpc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Lőkösháza Község Önkormányzata költségei: 8.361.803 Ft</a:t>
            </a:r>
          </a:p>
          <a:p>
            <a:pPr>
              <a:lnSpc>
                <a:spcPct val="120000"/>
              </a:lnSpc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Építési és Közlekedési Minisztérium konzorciumi tagként, de költségvetés nélkül vesz részt a megvalósításban.</a:t>
            </a:r>
          </a:p>
          <a:p>
            <a:pPr>
              <a:lnSpc>
                <a:spcPct val="120000"/>
              </a:lnSpc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beruházás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Széchenyi Terv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Plusz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program,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Terület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és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Településfejlesztési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Operatív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Plusz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keretében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valósul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meg,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Magyarország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Kormánya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és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Európai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Unió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társfinanszírozásával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A34DCD-21B3-FCA7-4585-ADA9A98B9A12}"/>
              </a:ext>
            </a:extLst>
          </p:cNvPr>
          <p:cNvSpPr txBox="1"/>
          <p:nvPr/>
        </p:nvSpPr>
        <p:spPr>
          <a:xfrm>
            <a:off x="2914555" y="2546540"/>
            <a:ext cx="1931747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projekt költségvetése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A11B2331-9991-8CCB-1C05-0BE5F4F7EE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20899600"/>
            <a:ext cx="46436017" cy="533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81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52266" y="17762527"/>
            <a:ext cx="23410248" cy="2161850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1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Köszönjük a figyelmet!</a:t>
            </a:r>
            <a:endParaRPr lang="en-US" sz="1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47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427</Words>
  <Application>Microsoft Office PowerPoint</Application>
  <PresentationFormat>Egyéni</PresentationFormat>
  <Paragraphs>55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Wingdings</vt:lpstr>
      <vt:lpstr>Office Theme</vt:lpstr>
      <vt:lpstr>PowerPoint-bemutató</vt:lpstr>
      <vt:lpstr> A projekt bemutatása 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coollab</dc:creator>
  <cp:lastModifiedBy>Felhasznalo</cp:lastModifiedBy>
  <cp:revision>43</cp:revision>
  <dcterms:created xsi:type="dcterms:W3CDTF">2021-02-22T15:24:10Z</dcterms:created>
  <dcterms:modified xsi:type="dcterms:W3CDTF">2026-02-10T21:43:34Z</dcterms:modified>
</cp:coreProperties>
</file>